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74" r:id="rId5"/>
    <p:sldId id="270" r:id="rId6"/>
    <p:sldId id="278" r:id="rId7"/>
    <p:sldId id="272" r:id="rId8"/>
    <p:sldId id="271" r:id="rId9"/>
    <p:sldId id="273" r:id="rId10"/>
    <p:sldId id="275" r:id="rId11"/>
    <p:sldId id="277" r:id="rId12"/>
    <p:sldId id="27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9A"/>
    <a:srgbClr val="000000"/>
    <a:srgbClr val="00CA6D"/>
    <a:srgbClr val="03D76B"/>
    <a:srgbClr val="0BB95C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/>
    <p:restoredTop sz="94651"/>
  </p:normalViewPr>
  <p:slideViewPr>
    <p:cSldViewPr snapToGrid="0" snapToObjects="1">
      <p:cViewPr varScale="1">
        <p:scale>
          <a:sx n="104" d="100"/>
          <a:sy n="104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6. Log Files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RAW Kinect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Front End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Lane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/ Passive</a:t>
            </a:r>
          </a:p>
          <a:p>
            <a:pPr lvl="1"/>
            <a:r>
              <a:rPr lang="de-DE" dirty="0"/>
              <a:t>X/Y Hand Position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lanes</a:t>
            </a:r>
            <a:r>
              <a:rPr lang="de-DE" dirty="0"/>
              <a:t> (0...1)</a:t>
            </a:r>
          </a:p>
          <a:p>
            <a:pPr lvl="1"/>
            <a:r>
              <a:rPr lang="de-DE" dirty="0"/>
              <a:t>Track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active</a:t>
            </a:r>
            <a:r>
              <a:rPr lang="de-DE" dirty="0"/>
              <a:t>,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inactive</a:t>
            </a:r>
            <a:r>
              <a:rPr lang="de-DE" dirty="0"/>
              <a:t>, ...)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de-DE" sz="2800" dirty="0" err="1"/>
              <a:t>Meta</a:t>
            </a:r>
            <a:r>
              <a:rPr lang="de-DE" sz="2800" dirty="0"/>
              <a:t> Data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de-DE" sz="2400" dirty="0" err="1"/>
              <a:t>Timestamp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A7165E-6DE9-400F-9857-CC0315C811E0}"/>
              </a:ext>
            </a:extLst>
          </p:cNvPr>
          <p:cNvSpPr txBox="1"/>
          <p:nvPr/>
        </p:nvSpPr>
        <p:spPr>
          <a:xfrm>
            <a:off x="3879272" y="1204912"/>
            <a:ext cx="81095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1579024908662,2,1,true,0.3765432098765432,0.11923076923076924,1.3364197530864197,0.046153846153846156,false,,,,,false,,,,,false,,,,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1579024908664,2,1,true,0.39197530864197533,0.11923076923076924,1.3364197530864197,0.05576923076923077,false,,,,,false,,,,,false,,,,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1579024908665,2,1,true,0.404320987654321,0.11730769230769231,1.3364197530864197,0.06538461538461539,false,,,,,false,,,,,false,,,,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1579024908667,2,1,true,0.41358024691358025,0.11538461538461539,1.3333333333333333,0.075,false,,,,,false,,,,,false,,,,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1579024908669,2,1,true,0.4166666666666667,0.10961538461538461,1.3364197530864197,0.08076923076923077,false,,,,,false,,,,,false,,,,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1579024908672,2,1,true,0.42592592592592593,0.10384615384615385,1.3364197530864197,0.08653846153846154,false,,,,,false,,,,,false,,,,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1579024908673,2,1,true,0.4351851851851852,0.1,1.3395061728395061,0.09423076923076923,false,,,,,false,,,,,false,,,,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1579024908674,2,1,true,0.4567901234567901,0.1,1.3487654320987654,0.09615384615384616,false,,,,,false,,,,,false,,,,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1579024908676,2,1,true,0.49074074074074076,0.10192307692307692,1.3580246913580247,0.10192307692307692,false,,,,,false,,,,,false,,,,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1579024908677,2,1,true,0.5308641975308642,0.10576923076923077,1.373456790123457,0.11153846153846154,false,,,,,false,,,,,false,,,,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1579024908678,2,1,true,0.5771604938271605,0.11538461538461539,1.3888888888888888,0.12115384615384615,false,,,,,false,,,,,false,,,,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1579024908681,2,1,true,0.6234567901234568,0.1326923076923077,1.404320987654321,0.1326923076923077,false,,,,,false,,,,,false,,,,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1579024908683,2,1,true,0.6790123456790124,0.15384615384615385,1.4135802469135803,0.1423076923076923,false,,,,,false,,,,,false,,,,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1579024908684,2,1,true,0.7006172839506173,0.16538461538461538,1.4259259259259258,0.14615384615384616,false,,,,,false,,,,,false,,,,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1579024908686,2,1,true,0.7222222222222222,0.18076923076923077,1.4320987654320987,0.1519230769230769,false,,,,,false,,,,,false,,,,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1579024908688,2,1,true,0.7345679012345679,0.19423076923076923,1.4351851851851851,0.15576923076923077,false,,,,,false,,,,,false,,,,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1579024908689,2,1,true,0.7376543209876543,0.2,1.4351851851851851,0.1596153846153846,false,,,,,false,,,,,false,,,,</a:t>
            </a:r>
          </a:p>
        </p:txBody>
      </p:sp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Studiendesign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2FD0A0-4548-4A4E-95FE-7F209D383BDF}"/>
              </a:ext>
            </a:extLst>
          </p:cNvPr>
          <p:cNvSpPr txBox="1"/>
          <p:nvPr/>
        </p:nvSpPr>
        <p:spPr>
          <a:xfrm>
            <a:off x="637303" y="1588652"/>
            <a:ext cx="5061528" cy="45550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1: Interface und Interaction Design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Interaktionen im gleichen Prototyp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Usability Score</a:t>
            </a:r>
          </a:p>
          <a:p>
            <a:endParaRPr lang="de-DE" sz="1000" dirty="0"/>
          </a:p>
          <a:p>
            <a:r>
              <a:rPr lang="de-DE" sz="1400" dirty="0"/>
              <a:t>Frage hinzufügen: (korrespondiert mit SUS #1)</a:t>
            </a:r>
          </a:p>
          <a:p>
            <a:r>
              <a:rPr lang="de-DE" sz="1400" i="1" dirty="0"/>
              <a:t>Wie lang würden Sie sich freiwillig damit befassen?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Durchführung als Feldstudie mit verschiedenen Anleitungen: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Anleitung zum durchlesen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Instruktionsvideo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Vormachen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Selbst probieren ohne Einweisung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Wie verhalten sich die User?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Spiegelt sich das in der Befragung wieder?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CC76F8-674B-4AF1-AF61-3861E367AD6D}"/>
              </a:ext>
            </a:extLst>
          </p:cNvPr>
          <p:cNvSpPr txBox="1"/>
          <p:nvPr/>
        </p:nvSpPr>
        <p:spPr>
          <a:xfrm>
            <a:off x="6569358" y="1588652"/>
            <a:ext cx="4932218" cy="4524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2: Ästhetik, Musik und Spaß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AttrakDiff</a:t>
            </a:r>
            <a:r>
              <a:rPr lang="de-DE" i="1" dirty="0"/>
              <a:t> </a:t>
            </a:r>
            <a:r>
              <a:rPr lang="de-DE" dirty="0"/>
              <a:t>Befragung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 untersuchende Themengebiete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Akzeptanz (Musikgenre)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Variabilität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Qualität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Soziales Erlebnis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Benutzung der einzelnen 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der Gesamtbenutzung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Durchschnittliche Anzahl an Spielern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Spiegeln sich die Angaben in den Logfiles wieder?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7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Beispieldiagramme zu Befragung Teil 1 + 2</a:t>
            </a:r>
          </a:p>
        </p:txBody>
      </p:sp>
      <p:pic>
        <p:nvPicPr>
          <p:cNvPr id="6" name="Grafik 5" descr="Ein Bild, das Uhr enthält.&#10;&#10;Automatisch generierte Beschreibung">
            <a:extLst>
              <a:ext uri="{FF2B5EF4-FFF2-40B4-BE49-F238E27FC236}">
                <a16:creationId xmlns:a16="http://schemas.microsoft.com/office/drawing/2014/main" id="{F828FBBE-73A2-4BB6-BE7F-B3996A0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5" y="1516128"/>
            <a:ext cx="8922330" cy="50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6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Komplexität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Tempo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Timbre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Arpeggio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Akkordfolge</a:t>
            </a:r>
            <a:r>
              <a:rPr lang="de-DE" baseline="30000" dirty="0">
                <a:highlight>
                  <a:srgbClr val="00FF00"/>
                </a:highlight>
              </a:rPr>
              <a:t>2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mehrere Nutzer gleichzeitig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keine Überforderung durch zu viele Parameter</a:t>
            </a:r>
            <a:r>
              <a:rPr lang="de-DE" baseline="30000" dirty="0">
                <a:highlight>
                  <a:srgbClr val="00FF00"/>
                </a:highlight>
              </a:rPr>
              <a:t>3</a:t>
            </a:r>
          </a:p>
          <a:p>
            <a:pPr lvl="1"/>
            <a:endParaRPr lang="de-DE" baseline="300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de-DE" sz="1400" baseline="30000" dirty="0"/>
          </a:p>
          <a:p>
            <a:pPr marL="0" indent="0">
              <a:buNone/>
            </a:pPr>
            <a:r>
              <a:rPr lang="de-DE" sz="1400" baseline="30000" dirty="0"/>
              <a:t>1 </a:t>
            </a:r>
            <a:r>
              <a:rPr lang="de-DE" sz="1400" dirty="0"/>
              <a:t>verschiedene fest definierte Beats</a:t>
            </a:r>
          </a:p>
          <a:p>
            <a:pPr marL="0" indent="0">
              <a:buNone/>
            </a:pPr>
            <a:r>
              <a:rPr lang="de-DE" sz="1400" baseline="30000" dirty="0"/>
              <a:t>2 </a:t>
            </a:r>
            <a:r>
              <a:rPr lang="de-DE" sz="1400" dirty="0"/>
              <a:t>Akkordfolge durch festgelegte Grundharmonie definiert</a:t>
            </a:r>
          </a:p>
          <a:p>
            <a:pPr marL="0" indent="0">
              <a:buNone/>
            </a:pPr>
            <a:r>
              <a:rPr lang="de-DE" sz="1400" baseline="30000" dirty="0"/>
              <a:t>3 </a:t>
            </a:r>
            <a:r>
              <a:rPr lang="de-DE" sz="1400" dirty="0"/>
              <a:t>Bleibt in Studie zu ermitteln, ob Parameteranzahl überfordernd wirkt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Benutzer Anzahl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die Applikation verlässt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das Instrument wechselt</a:t>
            </a:r>
          </a:p>
          <a:p>
            <a:r>
              <a:rPr lang="de-DE" strike="sngStrik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Blockschaltbild – Data Flow</a:t>
            </a:r>
          </a:p>
        </p:txBody>
      </p:sp>
      <p:pic>
        <p:nvPicPr>
          <p:cNvPr id="6" name="Grafik 5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7F625EFD-B51C-49C4-95EC-1E669230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0" y="1414100"/>
            <a:ext cx="8996220" cy="51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Kinect v2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Hände</a:t>
            </a:r>
          </a:p>
          <a:p>
            <a:r>
              <a:rPr lang="de-DE" dirty="0">
                <a:highlight>
                  <a:srgbClr val="00FF00"/>
                </a:highlight>
              </a:rPr>
              <a:t>Differenzierung der einzelnen Benutzer</a:t>
            </a:r>
          </a:p>
          <a:p>
            <a:r>
              <a:rPr lang="de-DE" dirty="0">
                <a:highlight>
                  <a:srgbClr val="00FF00"/>
                </a:highlight>
              </a:rPr>
              <a:t>Einteilung nach Lanes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2000" baseline="30000" dirty="0"/>
              <a:t>1 </a:t>
            </a:r>
            <a:r>
              <a:rPr lang="de-DE" sz="2000" dirty="0"/>
              <a:t>zum Debugging / Entwickeln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EDCAB1-0777-4A3C-9BBA-D3225C0D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2974110"/>
            <a:ext cx="5812972" cy="32028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DB6D1FA-DF12-4939-B445-7AF7A362309A}"/>
              </a:ext>
            </a:extLst>
          </p:cNvPr>
          <p:cNvSpPr/>
          <p:nvPr/>
        </p:nvSpPr>
        <p:spPr>
          <a:xfrm>
            <a:off x="6634163" y="2974110"/>
            <a:ext cx="909637" cy="3202853"/>
          </a:xfrm>
          <a:prstGeom prst="rect">
            <a:avLst/>
          </a:prstGeom>
          <a:solidFill>
            <a:srgbClr val="ED259A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E0A14-A1AA-4219-97D0-88A37AA20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442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2.5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Taxonomy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DBB69D-52DD-43B2-AEBD-AEF3DE6A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96" y="1260764"/>
            <a:ext cx="7570408" cy="52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Server –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Verarbeitung der Anzahl der Personen und Koordinaten der Hände</a:t>
            </a:r>
          </a:p>
          <a:p>
            <a:r>
              <a:rPr lang="de-DE" strike="sngStrike" dirty="0"/>
              <a:t>Filterung </a:t>
            </a:r>
            <a:r>
              <a:rPr lang="de-DE" i="1" strike="sngStrike" dirty="0"/>
              <a:t>schlechter</a:t>
            </a:r>
            <a:r>
              <a:rPr lang="de-DE" strike="sngStrike" dirty="0"/>
              <a:t> Koordinaten (Ausreißer)</a:t>
            </a:r>
            <a:r>
              <a:rPr lang="de-DE" dirty="0"/>
              <a:t> – obsolet</a:t>
            </a:r>
          </a:p>
          <a:p>
            <a:r>
              <a:rPr lang="de-DE" dirty="0">
                <a:highlight>
                  <a:srgbClr val="00FF00"/>
                </a:highlight>
              </a:rPr>
              <a:t>Abspielen der MIDI-Befehle</a:t>
            </a:r>
          </a:p>
          <a:p>
            <a:r>
              <a:rPr lang="de-DE" dirty="0">
                <a:highlight>
                  <a:srgbClr val="00FF00"/>
                </a:highlight>
              </a:rPr>
              <a:t>Senden der Daten ans Frontend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Musik Generierung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Ableton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Live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 – oder: abspielen definierter Tracks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3A18B-FA3B-49FB-9BD9-44F04C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11" y="2474741"/>
            <a:ext cx="4542703" cy="2686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6DEE48-1158-4CE6-A7D9-320085D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9" y="2474741"/>
            <a:ext cx="3836071" cy="19984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8EB808-7F72-449A-9629-A8A9898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6" y="4791408"/>
            <a:ext cx="7176077" cy="15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5. Frontend - 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48534"/>
            <a:ext cx="5913582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ighlight>
                  <a:srgbClr val="00FF00"/>
                </a:highlight>
              </a:rPr>
              <a:t>Anzeigen der aktuellen Handposition</a:t>
            </a:r>
          </a:p>
          <a:p>
            <a:r>
              <a:rPr lang="de-DE" dirty="0">
                <a:highlight>
                  <a:srgbClr val="00FF00"/>
                </a:highlight>
              </a:rPr>
              <a:t>Darstellung der Formen /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aktiven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Parameter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der Spielerposition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aktueller / zukünftiger Clips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Unterstützung Hand-Position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Transferfunktion y-Position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D7B144-2533-C647-BFCA-F894FD1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8" y="538018"/>
            <a:ext cx="5290619" cy="2975973"/>
          </a:xfrm>
          <a:prstGeom prst="rect">
            <a:avLst/>
          </a:prstGeom>
        </p:spPr>
      </p:pic>
      <p:pic>
        <p:nvPicPr>
          <p:cNvPr id="9" name="Grafik 8" descr="Ein Bild, das Person, drinnen, Video, spielend enthält.&#10;&#10;Automatisch generierte Beschreibung">
            <a:extLst>
              <a:ext uri="{FF2B5EF4-FFF2-40B4-BE49-F238E27FC236}">
                <a16:creationId xmlns:a16="http://schemas.microsoft.com/office/drawing/2014/main" id="{62CE8D85-1572-4215-95A8-D032C3AB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66" y="3780271"/>
            <a:ext cx="3386281" cy="25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Office PowerPoint</Application>
  <PresentationFormat>Breitbild</PresentationFormat>
  <Paragraphs>104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Heiti TC Medium</vt:lpstr>
      <vt:lpstr>Lemon/Milk</vt:lpstr>
      <vt:lpstr>Lemon/Milk light</vt:lpstr>
      <vt:lpstr>Arial</vt:lpstr>
      <vt:lpstr>Calibri</vt:lpstr>
      <vt:lpstr>Calibri Light</vt:lpstr>
      <vt:lpstr>Courier New</vt:lpstr>
      <vt:lpstr>Office</vt:lpstr>
      <vt:lpstr>Synthesia</vt:lpstr>
      <vt:lpstr>Konzept - Recap</vt:lpstr>
      <vt:lpstr>Implizite Interaktionen - Recap</vt:lpstr>
      <vt:lpstr>1. Blockschaltbild – Data Flow</vt:lpstr>
      <vt:lpstr>2. Human Pose Estimation – Kinect v2</vt:lpstr>
      <vt:lpstr>PowerPoint-Präsentation</vt:lpstr>
      <vt:lpstr>3. Server – node.js</vt:lpstr>
      <vt:lpstr>4. Musik Generierung – Ableton Live 10</vt:lpstr>
      <vt:lpstr>5. Frontend -  Unity</vt:lpstr>
      <vt:lpstr>6. Log Files</vt:lpstr>
      <vt:lpstr>7. Studiendesign</vt:lpstr>
      <vt:lpstr>Beispieldiagramme zu Befragung Teil 1 + 2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Julius Neudecker</cp:lastModifiedBy>
  <cp:revision>59</cp:revision>
  <dcterms:created xsi:type="dcterms:W3CDTF">2019-10-22T12:46:41Z</dcterms:created>
  <dcterms:modified xsi:type="dcterms:W3CDTF">2020-01-14T23:30:53Z</dcterms:modified>
</cp:coreProperties>
</file>